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6610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137160"/>
            <a:ext cx="11917375" cy="658368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28600" y="228600"/>
            <a:ext cx="11734495" cy="640080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371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7830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7432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70332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6344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56235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58368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54380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50392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46404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4241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3842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23444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868680" y="164592"/>
            <a:ext cx="0" cy="164592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640080" y="301751"/>
            <a:ext cx="457200" cy="566928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03503" y="539496"/>
            <a:ext cx="530352" cy="82296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13231" y="832103"/>
            <a:ext cx="310896" cy="73152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420624"/>
            <a:ext cx="36576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000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0881359" y="91440"/>
            <a:ext cx="0" cy="131673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0698480" y="201168"/>
            <a:ext cx="365760" cy="453542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669219" y="391363"/>
            <a:ext cx="424281" cy="65836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757001" y="625449"/>
            <a:ext cx="248716" cy="58521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735055" y="296265"/>
            <a:ext cx="292608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800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418569" y="502920"/>
            <a:ext cx="0" cy="90525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11292840" y="578358"/>
            <a:ext cx="251460" cy="311810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1272723" y="709117"/>
            <a:ext cx="291693" cy="45262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333073" y="870051"/>
            <a:ext cx="170992" cy="40233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1317986" y="643737"/>
            <a:ext cx="201168" cy="12573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550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sp>
        <p:nvSpPr>
          <p:cNvPr id="34" name="Oval 33"/>
          <p:cNvSpPr/>
          <p:nvPr/>
        </p:nvSpPr>
        <p:spPr>
          <a:xfrm>
            <a:off x="548640" y="5586984"/>
            <a:ext cx="576072" cy="357164"/>
          </a:xfrm>
          <a:prstGeom prst="ellipse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32688" y="5394960"/>
            <a:ext cx="742492" cy="460345"/>
          </a:xfrm>
          <a:prstGeom prst="ellipse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444751" y="5586984"/>
            <a:ext cx="614476" cy="380975"/>
          </a:xfrm>
          <a:prstGeom prst="ellipse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764791" y="5715000"/>
            <a:ext cx="448055" cy="277794"/>
          </a:xfrm>
          <a:prstGeom prst="ellipse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692640" y="5449824"/>
            <a:ext cx="576072" cy="357164"/>
          </a:xfrm>
          <a:prstGeom prst="ellipse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076688" y="5257800"/>
            <a:ext cx="742492" cy="460345"/>
          </a:xfrm>
          <a:prstGeom prst="ellipse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588752" y="5449824"/>
            <a:ext cx="614476" cy="380975"/>
          </a:xfrm>
          <a:prstGeom prst="ellipse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908792" y="5577840"/>
            <a:ext cx="448055" cy="277794"/>
          </a:xfrm>
          <a:prstGeom prst="ellipse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640080"/>
            <a:ext cx="10972800" cy="47548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2300" b="1">
                <a:solidFill>
                  <a:srgbClr val="DAA63E"/>
                </a:solidFill>
                <a:latin typeface="Noto Serif CJK SC"/>
              </a:rPr>
              <a:t>中国老字号破冰之旅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94360" y="1234440"/>
            <a:ext cx="10972800" cy="7315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3600" b="1">
                <a:solidFill>
                  <a:srgbClr val="FFFCF0"/>
                </a:solidFill>
                <a:latin typeface="Noto Serif CJK SC"/>
              </a:rPr>
              <a:t>百年桂发祥 · AI开新局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4360" y="2075688"/>
            <a:ext cx="10972800" cy="3657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600" b="1">
                <a:solidFill>
                  <a:srgbClr val="DAA63E"/>
                </a:solidFill>
                <a:latin typeface="Noto Sans CJK SC"/>
              </a:rPr>
              <a:t>2027 春节美国全球文化破冰行动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3657600" y="2670048"/>
            <a:ext cx="4892040" cy="0"/>
          </a:xfrm>
          <a:prstGeom prst="line">
            <a:avLst/>
          </a:prstGeom>
          <a:ln w="1905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40080" y="2999232"/>
            <a:ext cx="10881360" cy="4572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700" b="1">
                <a:solidFill>
                  <a:srgbClr val="FFFCF0"/>
                </a:solidFill>
                <a:latin typeface="Noto Serif CJK SC"/>
              </a:rPr>
              <a:t>文旅率队赴美文化节  ×  美国旗舰店  ×  欧美全球达人  ×  Xavvi AI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0080" y="3703320"/>
            <a:ext cx="10881360" cy="3657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800" b="1">
                <a:solidFill>
                  <a:srgbClr val="FFFCF0"/>
                </a:solidFill>
                <a:latin typeface="Noto Serif CJK SC"/>
              </a:rPr>
              <a:t>从天津十八街出发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0080" y="4187952"/>
            <a:ext cx="10881360" cy="5943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2500" b="1">
                <a:solidFill>
                  <a:srgbClr val="DAA63E"/>
                </a:solidFill>
                <a:latin typeface="Noto Serif CJK SC"/>
              </a:rPr>
              <a:t>让一百年的中国味道，被全世界看见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0080" y="5074920"/>
            <a:ext cx="10881360" cy="32004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200" b="1">
                <a:solidFill>
                  <a:srgbClr val="FFFCF0"/>
                </a:solidFill>
                <a:latin typeface="Noto Sans CJK SC"/>
              </a:rPr>
              <a:t>2027.02.06  ·  农历正月初一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1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137160"/>
            <a:ext cx="11917375" cy="658368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28600" y="228600"/>
            <a:ext cx="11734495" cy="640080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-1371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229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7830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7432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0332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6344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6235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58368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54380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50392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46404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4241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3842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23444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93192"/>
            <a:ext cx="411480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1">
                <a:solidFill>
                  <a:srgbClr val="9D1816"/>
                </a:solidFill>
                <a:latin typeface="Noto Sans CJK SC"/>
              </a:rPr>
              <a:t>战略窗口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18520" y="374904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1000" b="1">
                <a:solidFill>
                  <a:srgbClr val="9D1816"/>
                </a:solidFill>
                <a:latin typeface="Noto Sans CJK SC"/>
              </a:rPr>
              <a:t>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92" y="713232"/>
            <a:ext cx="10881360" cy="5943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2700" b="1">
                <a:solidFill>
                  <a:srgbClr val="3F2319"/>
                </a:solidFill>
                <a:latin typeface="Noto Serif CJK SC"/>
              </a:rPr>
              <a:t>百年 + 春节 + AI：一次不能错过的全球开局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1307592"/>
            <a:ext cx="10789920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73523C"/>
                </a:solidFill>
                <a:latin typeface="Noto Sans CJK SC"/>
              </a:rPr>
              <a:t>2027年春节是2月6日；与桂发祥百年节点叠加，形成天然传播高潮。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064240" y="91440"/>
            <a:ext cx="0" cy="118506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10899648" y="190195"/>
            <a:ext cx="329184" cy="408188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873313" y="361370"/>
            <a:ext cx="381853" cy="59253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952317" y="572048"/>
            <a:ext cx="223845" cy="52669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932566" y="275783"/>
            <a:ext cx="263347" cy="1645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9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594592" y="164592"/>
            <a:ext cx="0" cy="85587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11475720" y="235915"/>
            <a:ext cx="237744" cy="294802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456700" y="359542"/>
            <a:ext cx="275783" cy="42793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1513759" y="511698"/>
            <a:ext cx="161665" cy="38039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1499494" y="297728"/>
            <a:ext cx="190195" cy="1188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520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58368" y="1938528"/>
            <a:ext cx="2487168" cy="2331720"/>
          </a:xfrm>
          <a:prstGeom prst="roundRect">
            <a:avLst/>
          </a:prstGeom>
          <a:solidFill>
            <a:srgbClr val="FFF8E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58368" y="1938528"/>
            <a:ext cx="73152" cy="2331720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59536" y="2139696"/>
            <a:ext cx="2103120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700" b="1">
                <a:solidFill>
                  <a:srgbClr val="9D1816"/>
                </a:solidFill>
                <a:latin typeface="Noto Serif CJK SC"/>
              </a:rPr>
              <a:t>100周年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9536" y="2624328"/>
            <a:ext cx="2103120" cy="15087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3F2319"/>
                </a:solidFill>
                <a:latin typeface="Noto Sans CJK SC"/>
              </a:rPr>
              <a:t>1927 → 2027
百年品牌资产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447287" y="1938528"/>
            <a:ext cx="2487168" cy="2331720"/>
          </a:xfrm>
          <a:prstGeom prst="roundRect">
            <a:avLst/>
          </a:prstGeom>
          <a:solidFill>
            <a:srgbClr val="FFF8E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447287" y="1938528"/>
            <a:ext cx="73152" cy="2331720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648456" y="2139696"/>
            <a:ext cx="2103120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700" b="1">
                <a:solidFill>
                  <a:srgbClr val="9D1816"/>
                </a:solidFill>
                <a:latin typeface="Noto Serif CJK SC"/>
              </a:rPr>
              <a:t>春节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648456" y="2624328"/>
            <a:ext cx="2103120" cy="15087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3F2319"/>
                </a:solidFill>
                <a:latin typeface="Noto Sans CJK SC"/>
              </a:rPr>
              <a:t>2月6日
全球华人文化窗口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236207" y="1938528"/>
            <a:ext cx="2487168" cy="2331720"/>
          </a:xfrm>
          <a:prstGeom prst="roundRect">
            <a:avLst/>
          </a:prstGeom>
          <a:solidFill>
            <a:srgbClr val="FFF8E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236207" y="1938528"/>
            <a:ext cx="73152" cy="2331720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437375" y="2139696"/>
            <a:ext cx="2103120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700" b="1">
                <a:solidFill>
                  <a:srgbClr val="9D1816"/>
                </a:solidFill>
                <a:latin typeface="Noto Serif CJK SC"/>
              </a:rPr>
              <a:t>AI新时代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37375" y="2624328"/>
            <a:ext cx="2103120" cy="15087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3F2319"/>
                </a:solidFill>
                <a:latin typeface="Noto Sans CJK SC"/>
              </a:rPr>
              <a:t>全球表达重构
内容规模化能力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025128" y="1938528"/>
            <a:ext cx="2487168" cy="2331720"/>
          </a:xfrm>
          <a:prstGeom prst="roundRect">
            <a:avLst/>
          </a:prstGeom>
          <a:solidFill>
            <a:srgbClr val="FFF8E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025128" y="1938528"/>
            <a:ext cx="73152" cy="2331720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226296" y="2139696"/>
            <a:ext cx="2103120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700" b="1">
                <a:solidFill>
                  <a:srgbClr val="9D1816"/>
                </a:solidFill>
                <a:latin typeface="Noto Serif CJK SC"/>
              </a:rPr>
              <a:t>美国市场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226296" y="2624328"/>
            <a:ext cx="2103120" cy="15087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3F2319"/>
                </a:solidFill>
                <a:latin typeface="Noto Sans CJK SC"/>
              </a:rPr>
              <a:t>第一破冰场
全球品牌试金石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22960" y="4754880"/>
            <a:ext cx="10515600" cy="4114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2000" b="1">
                <a:solidFill>
                  <a:srgbClr val="9D1816"/>
                </a:solidFill>
                <a:latin typeface="Noto Serif CJK SC"/>
              </a:rPr>
              <a:t>不要只做“百年庆典”。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2960" y="5285232"/>
            <a:ext cx="10515600" cy="4114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500" b="1">
                <a:solidFill>
                  <a:srgbClr val="3F2319"/>
                </a:solidFill>
                <a:latin typeface="Noto Sans CJK SC"/>
              </a:rPr>
              <a:t>把100周年升级成桂发祥第一次真正走向全球消费者的品牌事件。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48640" y="6455664"/>
            <a:ext cx="84124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800" b="0">
                <a:solidFill>
                  <a:srgbClr val="73523C"/>
                </a:solidFill>
                <a:latin typeface="Noto Sans CJK SC"/>
              </a:rPr>
              <a:t>中国老字号破冰之旅｜百年桂发祥 · AI开新局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800" b="1">
                <a:solidFill>
                  <a:srgbClr val="9D1816"/>
                </a:solidFill>
                <a:latin typeface="Noto Sans CJK SC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1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137160"/>
            <a:ext cx="11917375" cy="658368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28600" y="228600"/>
            <a:ext cx="11734495" cy="640080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-1371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229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7830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7432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0332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6344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6235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58368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54380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50392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46404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4241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3842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23444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93192"/>
            <a:ext cx="411480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1">
                <a:solidFill>
                  <a:srgbClr val="9D1816"/>
                </a:solidFill>
                <a:latin typeface="Noto Sans CJK SC"/>
              </a:rPr>
              <a:t>核心创意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18520" y="374904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1000" b="1">
                <a:solidFill>
                  <a:srgbClr val="9D1816"/>
                </a:solidFill>
                <a:latin typeface="Noto Sans CJK SC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92" y="713232"/>
            <a:ext cx="10881360" cy="5943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2700" b="1">
                <a:solidFill>
                  <a:srgbClr val="3F2319"/>
                </a:solidFill>
                <a:latin typeface="Noto Serif CJK SC"/>
              </a:rPr>
              <a:t>不是把麻花卖到美国，而是把中国故事讲到世界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1307592"/>
            <a:ext cx="10789920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73523C"/>
                </a:solidFill>
                <a:latin typeface="Noto Sans CJK SC"/>
              </a:rPr>
              <a:t>产品只是入口，文化才是灵魂，故事才是跨越国界的语言。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064240" y="91440"/>
            <a:ext cx="0" cy="118506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10899648" y="190195"/>
            <a:ext cx="329184" cy="408188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873313" y="361370"/>
            <a:ext cx="381853" cy="59253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952317" y="572048"/>
            <a:ext cx="223845" cy="52669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932566" y="275783"/>
            <a:ext cx="263347" cy="1645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9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594592" y="164592"/>
            <a:ext cx="0" cy="85587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11475720" y="235915"/>
            <a:ext cx="237744" cy="294802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456700" y="359542"/>
            <a:ext cx="275783" cy="42793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1513759" y="511698"/>
            <a:ext cx="161665" cy="38039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1499494" y="297728"/>
            <a:ext cx="190195" cy="1188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520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sp>
        <p:nvSpPr>
          <p:cNvPr id="35" name="Oval 34"/>
          <p:cNvSpPr/>
          <p:nvPr/>
        </p:nvSpPr>
        <p:spPr>
          <a:xfrm>
            <a:off x="868680" y="2029968"/>
            <a:ext cx="1371600" cy="1371600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68680" y="2386584"/>
            <a:ext cx="1371600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900" b="1">
                <a:solidFill>
                  <a:srgbClr val="FFFCF0"/>
                </a:solidFill>
                <a:latin typeface="Noto Serif CJK SC"/>
              </a:rPr>
              <a:t>产品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8680" y="2871216"/>
            <a:ext cx="137160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100" b="1">
                <a:solidFill>
                  <a:srgbClr val="73523C"/>
                </a:solidFill>
                <a:latin typeface="Noto Sans CJK SC"/>
              </a:rPr>
              <a:t>入口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2313432" y="2724912"/>
            <a:ext cx="960120" cy="0"/>
          </a:xfrm>
          <a:prstGeom prst="line">
            <a:avLst/>
          </a:prstGeom>
          <a:ln w="254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3611880" y="2029968"/>
            <a:ext cx="1371600" cy="1371600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611880" y="2386584"/>
            <a:ext cx="1371600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900" b="1">
                <a:solidFill>
                  <a:srgbClr val="FFFCF0"/>
                </a:solidFill>
                <a:latin typeface="Noto Serif CJK SC"/>
              </a:rPr>
              <a:t>品牌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611880" y="2871216"/>
            <a:ext cx="137160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100" b="1">
                <a:solidFill>
                  <a:srgbClr val="73523C"/>
                </a:solidFill>
                <a:latin typeface="Noto Sans CJK SC"/>
              </a:rPr>
              <a:t>认知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5056632" y="2724912"/>
            <a:ext cx="960120" cy="0"/>
          </a:xfrm>
          <a:prstGeom prst="line">
            <a:avLst/>
          </a:prstGeom>
          <a:ln w="254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6355080" y="2029968"/>
            <a:ext cx="1371600" cy="1371600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2386584"/>
            <a:ext cx="1371600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900" b="1">
                <a:solidFill>
                  <a:srgbClr val="FFFCF0"/>
                </a:solidFill>
                <a:latin typeface="Noto Serif CJK SC"/>
              </a:rPr>
              <a:t>文化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355080" y="2871216"/>
            <a:ext cx="137160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100" b="1">
                <a:solidFill>
                  <a:srgbClr val="73523C"/>
                </a:solidFill>
                <a:latin typeface="Noto Sans CJK SC"/>
              </a:rPr>
              <a:t>灵魂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799832" y="2724912"/>
            <a:ext cx="960120" cy="0"/>
          </a:xfrm>
          <a:prstGeom prst="line">
            <a:avLst/>
          </a:prstGeom>
          <a:ln w="254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9098280" y="2029968"/>
            <a:ext cx="1371600" cy="1371600"/>
          </a:xfrm>
          <a:prstGeom prst="ellipse">
            <a:avLst/>
          </a:prstGeom>
          <a:solidFill>
            <a:srgbClr val="DAA63E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098280" y="2386584"/>
            <a:ext cx="1371600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900" b="1">
                <a:solidFill>
                  <a:srgbClr val="FFFCF0"/>
                </a:solidFill>
                <a:latin typeface="Noto Serif CJK SC"/>
              </a:rPr>
              <a:t>故事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098280" y="2871216"/>
            <a:ext cx="137160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100" b="1">
                <a:solidFill>
                  <a:srgbClr val="73523C"/>
                </a:solidFill>
                <a:latin typeface="Noto Sans CJK SC"/>
              </a:rPr>
              <a:t>桥梁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2960" y="4096512"/>
            <a:ext cx="10515600" cy="4114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2000" b="1">
                <a:solidFill>
                  <a:srgbClr val="3F2319"/>
                </a:solidFill>
                <a:latin typeface="Noto Serif CJK SC"/>
              </a:rPr>
              <a:t>桂发祥真正要出海的，不只是一盒麻花。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22960" y="4681728"/>
            <a:ext cx="10515600" cy="5943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700" b="1">
                <a:solidFill>
                  <a:srgbClr val="9D1816"/>
                </a:solidFill>
                <a:latin typeface="Noto Serif CJK SC"/>
              </a:rPr>
              <a:t>是100年历史、十八街非遗技艺、天津城市记忆，以及一份中国人的味觉记忆。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48640" y="6455664"/>
            <a:ext cx="84124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800" b="0">
                <a:solidFill>
                  <a:srgbClr val="73523C"/>
                </a:solidFill>
                <a:latin typeface="Noto Sans CJK SC"/>
              </a:rPr>
              <a:t>中国老字号破冰之旅｜百年桂发祥 · AI开新局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800" b="1">
                <a:solidFill>
                  <a:srgbClr val="9D1816"/>
                </a:solidFill>
                <a:latin typeface="Noto Sans CJK SC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1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137160"/>
            <a:ext cx="11917375" cy="658368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28600" y="228600"/>
            <a:ext cx="11734495" cy="640080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-1371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229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7830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7432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0332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6344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6235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58368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54380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50392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46404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4241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3842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23444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93192"/>
            <a:ext cx="411480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1">
                <a:solidFill>
                  <a:srgbClr val="9D1816"/>
                </a:solidFill>
                <a:latin typeface="Noto Sans CJK SC"/>
              </a:rPr>
              <a:t>第一场景 · 文化节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18520" y="374904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1000" b="1">
                <a:solidFill>
                  <a:srgbClr val="9D1816"/>
                </a:solidFill>
                <a:latin typeface="Noto Sans CJK SC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92" y="713232"/>
            <a:ext cx="10881360" cy="5943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2700" b="1">
                <a:solidFill>
                  <a:srgbClr val="3F2319"/>
                </a:solidFill>
                <a:latin typeface="Noto Serif CJK SC"/>
              </a:rPr>
              <a:t>文旅率队赴美：把桂发祥放进一场“中国文化盛会”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1307592"/>
            <a:ext cx="10789920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73523C"/>
                </a:solidFill>
                <a:latin typeface="Noto Sans CJK SC"/>
              </a:rPr>
              <a:t>建议以文化代表团、非遗传承人、老字号、媒体与全球创作者共同形成现场阵容。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064240" y="91440"/>
            <a:ext cx="0" cy="118506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10899648" y="190195"/>
            <a:ext cx="329184" cy="408188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873313" y="361370"/>
            <a:ext cx="381853" cy="59253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952317" y="572048"/>
            <a:ext cx="223845" cy="52669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932566" y="275783"/>
            <a:ext cx="263347" cy="1645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9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594592" y="164592"/>
            <a:ext cx="0" cy="85587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11475720" y="235915"/>
            <a:ext cx="237744" cy="294802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456700" y="359542"/>
            <a:ext cx="275783" cy="42793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1513759" y="511698"/>
            <a:ext cx="161665" cy="38039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1499494" y="297728"/>
            <a:ext cx="190195" cy="1188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520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85800" y="1874519"/>
            <a:ext cx="3246120" cy="2880360"/>
          </a:xfrm>
          <a:prstGeom prst="roundRect">
            <a:avLst/>
          </a:prstGeom>
          <a:solidFill>
            <a:srgbClr val="FFF8E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85800" y="1874519"/>
            <a:ext cx="73152" cy="2880360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86968" y="2075688"/>
            <a:ext cx="2862072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700" b="1">
                <a:solidFill>
                  <a:srgbClr val="9D1816"/>
                </a:solidFill>
                <a:latin typeface="Noto Serif CJK SC"/>
              </a:rPr>
              <a:t>① 中国文化主舞台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86968" y="2560320"/>
            <a:ext cx="2862072" cy="20574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3F2319"/>
                </a:solidFill>
                <a:latin typeface="Noto Sans CJK SC"/>
              </a:rPr>
              <a:t>非遗技艺
传统艺术
春节民俗
中国美食
城市文化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160520" y="1874519"/>
            <a:ext cx="3246120" cy="2880360"/>
          </a:xfrm>
          <a:prstGeom prst="roundRect">
            <a:avLst/>
          </a:prstGeom>
          <a:solidFill>
            <a:srgbClr val="FFF8E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160520" y="1874519"/>
            <a:ext cx="73152" cy="2880360"/>
          </a:xfrm>
          <a:prstGeom prst="rect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361688" y="2075688"/>
            <a:ext cx="2862072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700" b="1">
                <a:solidFill>
                  <a:srgbClr val="BC4841"/>
                </a:solidFill>
                <a:latin typeface="Noto Serif CJK SC"/>
              </a:rPr>
              <a:t>② 桂发祥百年专区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361688" y="2560320"/>
            <a:ext cx="2862072" cy="20574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3F2319"/>
                </a:solidFill>
                <a:latin typeface="Noto Sans CJK SC"/>
              </a:rPr>
              <a:t>1927—2027
十八街麻花技艺
现场制作
百年故事
全球第一口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635240" y="1874519"/>
            <a:ext cx="3703320" cy="2880360"/>
          </a:xfrm>
          <a:prstGeom prst="roundRect">
            <a:avLst/>
          </a:prstGeom>
          <a:solidFill>
            <a:srgbClr val="FFF8E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7635240" y="1874519"/>
            <a:ext cx="73152" cy="2880360"/>
          </a:xfrm>
          <a:prstGeom prst="rect">
            <a:avLst/>
          </a:prstGeom>
          <a:solidFill>
            <a:srgbClr val="375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836408" y="2075688"/>
            <a:ext cx="3319272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700" b="1">
                <a:solidFill>
                  <a:srgbClr val="37533A"/>
                </a:solidFill>
                <a:latin typeface="Noto Serif CJK SC"/>
              </a:rPr>
              <a:t>③ 全球达人现场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836408" y="2560320"/>
            <a:ext cx="3319272" cy="20574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3F2319"/>
                </a:solidFill>
                <a:latin typeface="Noto Sans CJK SC"/>
              </a:rPr>
              <a:t>欧美大网红
现场探店
直播挑战
街采体验
中美内容共创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22960" y="5193792"/>
            <a:ext cx="10515600" cy="43891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700" b="1">
                <a:solidFill>
                  <a:srgbClr val="9D1816"/>
                </a:solidFill>
                <a:latin typeface="Noto Serif CJK SC"/>
              </a:rPr>
              <a:t>文化节负责“造势”——让桂发祥从一个食品品牌，变成一个中国文化事件。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48640" y="6455664"/>
            <a:ext cx="84124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800" b="0">
                <a:solidFill>
                  <a:srgbClr val="73523C"/>
                </a:solidFill>
                <a:latin typeface="Noto Sans CJK SC"/>
              </a:rPr>
              <a:t>中国老字号破冰之旅｜百年桂发祥 · AI开新局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800" b="1">
                <a:solidFill>
                  <a:srgbClr val="9D1816"/>
                </a:solidFill>
                <a:latin typeface="Noto Sans CJK SC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1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137160"/>
            <a:ext cx="11917375" cy="658368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28600" y="228600"/>
            <a:ext cx="11734495" cy="640080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-1371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229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7830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7432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0332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6344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6235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58368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54380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50392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46404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4241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3842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23444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93192"/>
            <a:ext cx="411480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1">
                <a:solidFill>
                  <a:srgbClr val="9D1816"/>
                </a:solidFill>
                <a:latin typeface="Noto Sans CJK SC"/>
              </a:rPr>
              <a:t>第二场景 · 旗舰店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18520" y="374904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1000" b="1">
                <a:solidFill>
                  <a:srgbClr val="9D1816"/>
                </a:solidFill>
                <a:latin typeface="Noto Sans CJK SC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92" y="713232"/>
            <a:ext cx="10881360" cy="5943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2700" b="1">
                <a:solidFill>
                  <a:srgbClr val="3F2319"/>
                </a:solidFill>
                <a:latin typeface="Noto Serif CJK SC"/>
              </a:rPr>
              <a:t>美国旗舰店：把一次文化事件，变成365天品牌阵地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1307592"/>
            <a:ext cx="10789920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73523C"/>
                </a:solidFill>
                <a:latin typeface="Noto Sans CJK SC"/>
              </a:rPr>
              <a:t>首店同时承担文化体验、内容拍摄、达人接待、直播与长期零售。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064240" y="91440"/>
            <a:ext cx="0" cy="118506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10899648" y="190195"/>
            <a:ext cx="329184" cy="408188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873313" y="361370"/>
            <a:ext cx="381853" cy="59253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952317" y="572048"/>
            <a:ext cx="223845" cy="52669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932566" y="275783"/>
            <a:ext cx="263347" cy="1645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9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594592" y="164592"/>
            <a:ext cx="0" cy="85587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11475720" y="235915"/>
            <a:ext cx="237744" cy="294802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456700" y="359542"/>
            <a:ext cx="275783" cy="42793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1513759" y="511698"/>
            <a:ext cx="161665" cy="38039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1499494" y="297728"/>
            <a:ext cx="190195" cy="1188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520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94360" y="1901952"/>
            <a:ext cx="1993392" cy="2423160"/>
          </a:xfrm>
          <a:prstGeom prst="roundRect">
            <a:avLst/>
          </a:prstGeom>
          <a:solidFill>
            <a:srgbClr val="FFF8E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216152" y="2212848"/>
            <a:ext cx="749808" cy="749808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216152" y="2404872"/>
            <a:ext cx="749808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400" b="1">
                <a:solidFill>
                  <a:srgbClr val="DAA63E"/>
                </a:solidFill>
                <a:latin typeface="Noto Sans CJK SC"/>
              </a:rPr>
              <a:t>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5800" y="3200400"/>
            <a:ext cx="1810512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700" b="1">
                <a:solidFill>
                  <a:srgbClr val="9D1816"/>
                </a:solidFill>
                <a:latin typeface="Noto Serif CJK SC"/>
              </a:rPr>
              <a:t>百年墙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85800" y="3749039"/>
            <a:ext cx="1810512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100" b="1">
                <a:solidFill>
                  <a:srgbClr val="73523C"/>
                </a:solidFill>
                <a:latin typeface="Noto Sans CJK SC"/>
              </a:rPr>
              <a:t>1927—2027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880360" y="1901952"/>
            <a:ext cx="1993392" cy="2423160"/>
          </a:xfrm>
          <a:prstGeom prst="roundRect">
            <a:avLst/>
          </a:prstGeom>
          <a:solidFill>
            <a:srgbClr val="FFF8E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3502152" y="2212848"/>
            <a:ext cx="749808" cy="749808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02152" y="2404872"/>
            <a:ext cx="749808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400" b="1">
                <a:solidFill>
                  <a:srgbClr val="DAA63E"/>
                </a:solidFill>
                <a:latin typeface="Noto Sans CJK SC"/>
              </a:rPr>
              <a:t>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971800" y="3200400"/>
            <a:ext cx="1810512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700" b="1">
                <a:solidFill>
                  <a:srgbClr val="9D1816"/>
                </a:solidFill>
                <a:latin typeface="Noto Serif CJK SC"/>
              </a:rPr>
              <a:t>非遗台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971800" y="3749039"/>
            <a:ext cx="1810512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100" b="1">
                <a:solidFill>
                  <a:srgbClr val="73523C"/>
                </a:solidFill>
                <a:latin typeface="Noto Sans CJK SC"/>
              </a:rPr>
              <a:t>现场制作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166360" y="1901952"/>
            <a:ext cx="1993392" cy="2423160"/>
          </a:xfrm>
          <a:prstGeom prst="roundRect">
            <a:avLst/>
          </a:prstGeom>
          <a:solidFill>
            <a:srgbClr val="FFF8E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5788152" y="2212848"/>
            <a:ext cx="749808" cy="749808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788152" y="2404872"/>
            <a:ext cx="749808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400" b="1">
                <a:solidFill>
                  <a:srgbClr val="DAA63E"/>
                </a:solidFill>
                <a:latin typeface="Noto Sans CJK SC"/>
              </a:rPr>
              <a:t>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57800" y="3200400"/>
            <a:ext cx="1810512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700" b="1">
                <a:solidFill>
                  <a:srgbClr val="9D1816"/>
                </a:solidFill>
                <a:latin typeface="Noto Serif CJK SC"/>
              </a:rPr>
              <a:t>第一口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257800" y="3749039"/>
            <a:ext cx="1810512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100" b="1">
                <a:solidFill>
                  <a:srgbClr val="73523C"/>
                </a:solidFill>
                <a:latin typeface="Noto Sans CJK SC"/>
              </a:rPr>
              <a:t>试吃体验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452360" y="1901952"/>
            <a:ext cx="1993392" cy="2423160"/>
          </a:xfrm>
          <a:prstGeom prst="roundRect">
            <a:avLst/>
          </a:prstGeom>
          <a:solidFill>
            <a:srgbClr val="FFF8E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074152" y="2212848"/>
            <a:ext cx="749808" cy="749808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074152" y="2404872"/>
            <a:ext cx="749808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400" b="1">
                <a:solidFill>
                  <a:srgbClr val="DAA63E"/>
                </a:solidFill>
                <a:latin typeface="Noto Sans CJK SC"/>
              </a:rPr>
              <a:t>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543800" y="3200400"/>
            <a:ext cx="1810512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700" b="1">
                <a:solidFill>
                  <a:srgbClr val="9D1816"/>
                </a:solidFill>
                <a:latin typeface="Noto Serif CJK SC"/>
              </a:rPr>
              <a:t>百年礼盒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543800" y="3749039"/>
            <a:ext cx="1810512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100" b="1">
                <a:solidFill>
                  <a:srgbClr val="73523C"/>
                </a:solidFill>
                <a:latin typeface="Noto Sans CJK SC"/>
              </a:rPr>
              <a:t>春节礼赠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738360" y="1901952"/>
            <a:ext cx="1993392" cy="2423160"/>
          </a:xfrm>
          <a:prstGeom prst="roundRect">
            <a:avLst/>
          </a:prstGeom>
          <a:solidFill>
            <a:srgbClr val="FFF8E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360152" y="2212848"/>
            <a:ext cx="749808" cy="749808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360152" y="2404872"/>
            <a:ext cx="749808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400" b="1">
                <a:solidFill>
                  <a:srgbClr val="DAA63E"/>
                </a:solidFill>
                <a:latin typeface="Noto Sans CJK SC"/>
              </a:rPr>
              <a:t>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829800" y="3200400"/>
            <a:ext cx="1810512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700" b="1">
                <a:solidFill>
                  <a:srgbClr val="9D1816"/>
                </a:solidFill>
                <a:latin typeface="Noto Serif CJK SC"/>
              </a:rPr>
              <a:t>数字入口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829800" y="3749039"/>
            <a:ext cx="1810512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100" b="1">
                <a:solidFill>
                  <a:srgbClr val="73523C"/>
                </a:solidFill>
                <a:latin typeface="Noto Sans CJK SC"/>
              </a:rPr>
              <a:t>GFX 100 YEARS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22960" y="4892040"/>
            <a:ext cx="10515600" cy="4572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2100" b="1">
                <a:solidFill>
                  <a:srgbClr val="9D1816"/>
                </a:solidFill>
                <a:latin typeface="Noto Serif CJK SC"/>
              </a:rPr>
              <a:t>文化节 → 旗舰店 → 达人探店 → 社交传播 → 持续消费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22960" y="5440680"/>
            <a:ext cx="10515600" cy="32004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400" b="1">
                <a:solidFill>
                  <a:srgbClr val="3F2319"/>
                </a:solidFill>
                <a:latin typeface="Noto Sans CJK SC"/>
              </a:rPr>
              <a:t>把“春节流量”留下来，把“百年品牌”留下来。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" y="6455664"/>
            <a:ext cx="84124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800" b="0">
                <a:solidFill>
                  <a:srgbClr val="73523C"/>
                </a:solidFill>
                <a:latin typeface="Noto Sans CJK SC"/>
              </a:rPr>
              <a:t>中国老字号破冰之旅｜百年桂发祥 · AI开新局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800" b="1">
                <a:solidFill>
                  <a:srgbClr val="9D1816"/>
                </a:solidFill>
                <a:latin typeface="Noto Sans CJK SC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1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137160"/>
            <a:ext cx="11917375" cy="658368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28600" y="228600"/>
            <a:ext cx="11734495" cy="640080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-1371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229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7830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7432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0332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6344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6235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58368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54380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50392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46404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4241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3842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23444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93192"/>
            <a:ext cx="411480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1">
                <a:solidFill>
                  <a:srgbClr val="9D1816"/>
                </a:solidFill>
                <a:latin typeface="Noto Sans CJK SC"/>
              </a:rPr>
              <a:t>第三场景 · 全球达人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18520" y="374904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1000" b="1">
                <a:solidFill>
                  <a:srgbClr val="9D1816"/>
                </a:solidFill>
                <a:latin typeface="Noto Sans CJK SC"/>
              </a:rPr>
              <a:t>06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92" y="713232"/>
            <a:ext cx="10881360" cy="5943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2700" b="1">
                <a:solidFill>
                  <a:srgbClr val="3F2319"/>
                </a:solidFill>
                <a:latin typeface="Noto Serif CJK SC"/>
              </a:rPr>
              <a:t>欧美大网红：不做广告，做“发现百年中国”的人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1307592"/>
            <a:ext cx="10789920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73523C"/>
                </a:solidFill>
                <a:latin typeface="Noto Sans CJK SC"/>
              </a:rPr>
              <a:t>让美食、旅行、文化、生活方式、家庭与测评创作者亲自体验。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064240" y="91440"/>
            <a:ext cx="0" cy="118506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10899648" y="190195"/>
            <a:ext cx="329184" cy="408188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873313" y="361370"/>
            <a:ext cx="381853" cy="59253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952317" y="572048"/>
            <a:ext cx="223845" cy="52669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932566" y="275783"/>
            <a:ext cx="263347" cy="1645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9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594592" y="164592"/>
            <a:ext cx="0" cy="85587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11475720" y="235915"/>
            <a:ext cx="237744" cy="294802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456700" y="359542"/>
            <a:ext cx="275783" cy="42793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1513759" y="511698"/>
            <a:ext cx="161665" cy="38039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1499494" y="297728"/>
            <a:ext cx="190195" cy="1188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520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sp>
        <p:nvSpPr>
          <p:cNvPr id="35" name="Oval 34"/>
          <p:cNvSpPr/>
          <p:nvPr/>
        </p:nvSpPr>
        <p:spPr>
          <a:xfrm>
            <a:off x="530352" y="1938528"/>
            <a:ext cx="1115568" cy="1115568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30352" y="2322576"/>
            <a:ext cx="111556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FFFCF0"/>
                </a:solidFill>
                <a:latin typeface="Noto Sans CJK SC"/>
              </a:rPr>
              <a:t>FOOD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0623" y="3218688"/>
            <a:ext cx="1335024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300" b="1">
                <a:solidFill>
                  <a:srgbClr val="3F2319"/>
                </a:solidFill>
                <a:latin typeface="Noto Serif CJK SC"/>
              </a:rPr>
              <a:t>美食达人</a:t>
            </a:r>
          </a:p>
        </p:txBody>
      </p:sp>
      <p:sp>
        <p:nvSpPr>
          <p:cNvPr id="38" name="Oval 37"/>
          <p:cNvSpPr/>
          <p:nvPr/>
        </p:nvSpPr>
        <p:spPr>
          <a:xfrm>
            <a:off x="2450592" y="1938528"/>
            <a:ext cx="1115568" cy="1115568"/>
          </a:xfrm>
          <a:prstGeom prst="ellipse">
            <a:avLst/>
          </a:prstGeom>
          <a:solidFill>
            <a:srgbClr val="37533A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450592" y="2322576"/>
            <a:ext cx="111556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FFFCF0"/>
                </a:solidFill>
                <a:latin typeface="Noto Sans CJK SC"/>
              </a:rPr>
              <a:t>TRAVEL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340864" y="3218688"/>
            <a:ext cx="1335024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300" b="1">
                <a:solidFill>
                  <a:srgbClr val="3F2319"/>
                </a:solidFill>
                <a:latin typeface="Noto Serif CJK SC"/>
              </a:rPr>
              <a:t>旅行达人</a:t>
            </a:r>
          </a:p>
        </p:txBody>
      </p:sp>
      <p:sp>
        <p:nvSpPr>
          <p:cNvPr id="41" name="Oval 40"/>
          <p:cNvSpPr/>
          <p:nvPr/>
        </p:nvSpPr>
        <p:spPr>
          <a:xfrm>
            <a:off x="4370832" y="1938528"/>
            <a:ext cx="1115568" cy="1115568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70832" y="2322576"/>
            <a:ext cx="111556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FFFCF0"/>
                </a:solidFill>
                <a:latin typeface="Noto Sans CJK SC"/>
              </a:rPr>
              <a:t>CULTURE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261104" y="3218688"/>
            <a:ext cx="1335024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300" b="1">
                <a:solidFill>
                  <a:srgbClr val="3F2319"/>
                </a:solidFill>
                <a:latin typeface="Noto Serif CJK SC"/>
              </a:rPr>
              <a:t>文化达人</a:t>
            </a:r>
          </a:p>
        </p:txBody>
      </p:sp>
      <p:sp>
        <p:nvSpPr>
          <p:cNvPr id="44" name="Oval 43"/>
          <p:cNvSpPr/>
          <p:nvPr/>
        </p:nvSpPr>
        <p:spPr>
          <a:xfrm>
            <a:off x="6291072" y="1938528"/>
            <a:ext cx="1115568" cy="1115568"/>
          </a:xfrm>
          <a:prstGeom prst="ellipse">
            <a:avLst/>
          </a:prstGeom>
          <a:solidFill>
            <a:srgbClr val="37533A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291072" y="2322576"/>
            <a:ext cx="111556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FFFCF0"/>
                </a:solidFill>
                <a:latin typeface="Noto Sans CJK SC"/>
              </a:rPr>
              <a:t>LIFE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181344" y="3218688"/>
            <a:ext cx="1335024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300" b="1">
                <a:solidFill>
                  <a:srgbClr val="3F2319"/>
                </a:solidFill>
                <a:latin typeface="Noto Serif CJK SC"/>
              </a:rPr>
              <a:t>生活方式</a:t>
            </a:r>
          </a:p>
        </p:txBody>
      </p:sp>
      <p:sp>
        <p:nvSpPr>
          <p:cNvPr id="47" name="Oval 46"/>
          <p:cNvSpPr/>
          <p:nvPr/>
        </p:nvSpPr>
        <p:spPr>
          <a:xfrm>
            <a:off x="8211312" y="1938528"/>
            <a:ext cx="1115568" cy="1115568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211312" y="2322576"/>
            <a:ext cx="111556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FFFCF0"/>
                </a:solidFill>
                <a:latin typeface="Noto Sans CJK SC"/>
              </a:rPr>
              <a:t>REVIEW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101584" y="3218688"/>
            <a:ext cx="1335024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300" b="1">
                <a:solidFill>
                  <a:srgbClr val="3F2319"/>
                </a:solidFill>
                <a:latin typeface="Noto Serif CJK SC"/>
              </a:rPr>
              <a:t>测评达人</a:t>
            </a:r>
          </a:p>
        </p:txBody>
      </p:sp>
      <p:sp>
        <p:nvSpPr>
          <p:cNvPr id="50" name="Oval 49"/>
          <p:cNvSpPr/>
          <p:nvPr/>
        </p:nvSpPr>
        <p:spPr>
          <a:xfrm>
            <a:off x="10131552" y="1938528"/>
            <a:ext cx="1115568" cy="1115568"/>
          </a:xfrm>
          <a:prstGeom prst="ellipse">
            <a:avLst/>
          </a:prstGeom>
          <a:solidFill>
            <a:srgbClr val="37533A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10131552" y="2322576"/>
            <a:ext cx="111556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FFFCF0"/>
                </a:solidFill>
                <a:latin typeface="Noto Sans CJK SC"/>
              </a:rPr>
              <a:t>FAMILY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021824" y="3218688"/>
            <a:ext cx="1335024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300" b="1">
                <a:solidFill>
                  <a:srgbClr val="3F2319"/>
                </a:solidFill>
                <a:latin typeface="Noto Serif CJK SC"/>
              </a:rPr>
              <a:t>家庭达人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3794760" y="4096512"/>
            <a:ext cx="4572000" cy="420624"/>
          </a:xfrm>
          <a:prstGeom prst="round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3794760" y="4105656"/>
            <a:ext cx="4572000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100" b="1">
                <a:solidFill>
                  <a:srgbClr val="FFFCF0"/>
                </a:solidFill>
                <a:latin typeface="Noto Serif CJK SC"/>
              </a:rPr>
              <a:t>THE FIRST BITE · 全球第一口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14400" y="4736592"/>
            <a:ext cx="10332720" cy="5029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700" b="1">
                <a:solidFill>
                  <a:srgbClr val="9D1816"/>
                </a:solidFill>
                <a:latin typeface="Noto Serif CJK SC"/>
              </a:rPr>
              <a:t>打开礼盒 → 看到1927 → 闻到香味 → 第一口 → 真实反应 → 分享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14400" y="5358384"/>
            <a:ext cx="10332720" cy="32004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300" b="1">
                <a:solidFill>
                  <a:srgbClr val="73523C"/>
                </a:solidFill>
                <a:latin typeface="Noto Sans CJK SC"/>
              </a:rPr>
              <a:t>真实反应 &gt; 硬广；消费者故事 &gt; 品牌自说。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48640" y="6455664"/>
            <a:ext cx="84124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800" b="0">
                <a:solidFill>
                  <a:srgbClr val="73523C"/>
                </a:solidFill>
                <a:latin typeface="Noto Sans CJK SC"/>
              </a:rPr>
              <a:t>中国老字号破冰之旅｜百年桂发祥 · AI开新局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800" b="1">
                <a:solidFill>
                  <a:srgbClr val="9D1816"/>
                </a:solidFill>
                <a:latin typeface="Noto Sans CJK SC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1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137160"/>
            <a:ext cx="11917375" cy="658368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28600" y="228600"/>
            <a:ext cx="11734495" cy="640080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-1371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229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7830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7432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0332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6344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6235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58368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54380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50392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46404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4241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3842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23444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93192"/>
            <a:ext cx="411480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1">
                <a:solidFill>
                  <a:srgbClr val="9D1816"/>
                </a:solidFill>
                <a:latin typeface="Noto Sans CJK SC"/>
              </a:rPr>
              <a:t>第四场景 · XAVVI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18520" y="374904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1000" b="1">
                <a:solidFill>
                  <a:srgbClr val="9D1816"/>
                </a:solidFill>
                <a:latin typeface="Noto Sans CJK SC"/>
              </a:rPr>
              <a:t>07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92" y="713232"/>
            <a:ext cx="10881360" cy="5943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2700" b="1">
                <a:solidFill>
                  <a:srgbClr val="3F2319"/>
                </a:solidFill>
                <a:latin typeface="Noto Serif CJK SC"/>
              </a:rPr>
              <a:t>Xavvi AI：把一天的文化节，变成365天的全球传播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1307592"/>
            <a:ext cx="10789920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73523C"/>
                </a:solidFill>
                <a:latin typeface="Noto Sans CJK SC"/>
              </a:rPr>
              <a:t>AI负责内容规模、全球表达与资源协同；品牌负责真实历史与文化底线。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064240" y="91440"/>
            <a:ext cx="0" cy="118506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10899648" y="190195"/>
            <a:ext cx="329184" cy="408188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873313" y="361370"/>
            <a:ext cx="381853" cy="59253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952317" y="572048"/>
            <a:ext cx="223845" cy="52669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932566" y="275783"/>
            <a:ext cx="263347" cy="1645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9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594592" y="164592"/>
            <a:ext cx="0" cy="85587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11475720" y="235915"/>
            <a:ext cx="237744" cy="294802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456700" y="359542"/>
            <a:ext cx="275783" cy="42793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1513759" y="511698"/>
            <a:ext cx="161665" cy="38039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1499494" y="297728"/>
            <a:ext cx="190195" cy="1188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520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2920" y="1965960"/>
            <a:ext cx="2057400" cy="2103120"/>
          </a:xfrm>
          <a:prstGeom prst="roundRect">
            <a:avLst/>
          </a:prstGeom>
          <a:solidFill>
            <a:srgbClr val="FFF8E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02920" y="1965960"/>
            <a:ext cx="73152" cy="2103120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04088" y="2167128"/>
            <a:ext cx="1673352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700" b="1">
                <a:solidFill>
                  <a:srgbClr val="9D1816"/>
                </a:solidFill>
                <a:latin typeface="Noto Serif CJK SC"/>
              </a:rPr>
              <a:t>现场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04088" y="2651760"/>
            <a:ext cx="1673352" cy="12801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3F2319"/>
                </a:solidFill>
                <a:latin typeface="Noto Sans CJK SC"/>
              </a:rPr>
              <a:t>文化节/非遗/达人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2606039" y="2999232"/>
            <a:ext cx="182881" cy="0"/>
          </a:xfrm>
          <a:prstGeom prst="line">
            <a:avLst/>
          </a:prstGeom>
          <a:ln w="2159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2834639" y="1965960"/>
            <a:ext cx="2057400" cy="2103120"/>
          </a:xfrm>
          <a:prstGeom prst="roundRect">
            <a:avLst/>
          </a:prstGeom>
          <a:solidFill>
            <a:srgbClr val="FFF8E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2834639" y="1965960"/>
            <a:ext cx="73152" cy="2103120"/>
          </a:xfrm>
          <a:prstGeom prst="rect">
            <a:avLst/>
          </a:prstGeom>
          <a:solidFill>
            <a:srgbClr val="375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035808" y="2167128"/>
            <a:ext cx="1673352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700" b="1">
                <a:solidFill>
                  <a:srgbClr val="37533A"/>
                </a:solidFill>
                <a:latin typeface="Noto Serif CJK SC"/>
              </a:rPr>
              <a:t>AI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035808" y="2651760"/>
            <a:ext cx="1673352" cy="12801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3F2319"/>
                </a:solidFill>
                <a:latin typeface="Noto Sans CJK SC"/>
              </a:rPr>
              <a:t>多语言/视频/图文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4937759" y="2999232"/>
            <a:ext cx="182881" cy="0"/>
          </a:xfrm>
          <a:prstGeom prst="line">
            <a:avLst/>
          </a:prstGeom>
          <a:ln w="2159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5166359" y="1965960"/>
            <a:ext cx="2057400" cy="2103120"/>
          </a:xfrm>
          <a:prstGeom prst="roundRect">
            <a:avLst/>
          </a:prstGeom>
          <a:solidFill>
            <a:srgbClr val="FFF8E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166359" y="1965960"/>
            <a:ext cx="73152" cy="2103120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367527" y="2167128"/>
            <a:ext cx="1673352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700" b="1">
                <a:solidFill>
                  <a:srgbClr val="9D1816"/>
                </a:solidFill>
                <a:latin typeface="Noto Serif CJK SC"/>
              </a:rPr>
              <a:t>达人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367527" y="2651760"/>
            <a:ext cx="1673352" cy="12801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3F2319"/>
                </a:solidFill>
                <a:latin typeface="Noto Sans CJK SC"/>
              </a:rPr>
              <a:t>欧美平台分发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7269479" y="2999232"/>
            <a:ext cx="182880" cy="0"/>
          </a:xfrm>
          <a:prstGeom prst="line">
            <a:avLst/>
          </a:prstGeom>
          <a:ln w="2159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7498079" y="1965960"/>
            <a:ext cx="2057400" cy="2103120"/>
          </a:xfrm>
          <a:prstGeom prst="roundRect">
            <a:avLst/>
          </a:prstGeom>
          <a:solidFill>
            <a:srgbClr val="FFF8E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498079" y="1965960"/>
            <a:ext cx="73152" cy="2103120"/>
          </a:xfrm>
          <a:prstGeom prst="rect">
            <a:avLst/>
          </a:prstGeom>
          <a:solidFill>
            <a:srgbClr val="375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699248" y="2167128"/>
            <a:ext cx="1673352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700" b="1">
                <a:solidFill>
                  <a:srgbClr val="37533A"/>
                </a:solidFill>
                <a:latin typeface="Noto Serif CJK SC"/>
              </a:rPr>
              <a:t>消费者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699248" y="2651760"/>
            <a:ext cx="1673352" cy="12801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3F2319"/>
                </a:solidFill>
                <a:latin typeface="Noto Sans CJK SC"/>
              </a:rPr>
              <a:t>体验/评论/UGC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9601200" y="2999232"/>
            <a:ext cx="182880" cy="0"/>
          </a:xfrm>
          <a:prstGeom prst="line">
            <a:avLst/>
          </a:prstGeom>
          <a:ln w="2159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9829800" y="1965960"/>
            <a:ext cx="2057400" cy="2103120"/>
          </a:xfrm>
          <a:prstGeom prst="roundRect">
            <a:avLst/>
          </a:prstGeom>
          <a:solidFill>
            <a:srgbClr val="FFF8E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829800" y="1965960"/>
            <a:ext cx="73152" cy="2103120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030968" y="2167128"/>
            <a:ext cx="1673352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700" b="1">
                <a:solidFill>
                  <a:srgbClr val="9D1816"/>
                </a:solidFill>
                <a:latin typeface="Noto Serif CJK SC"/>
              </a:rPr>
              <a:t>再生产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030968" y="2651760"/>
            <a:ext cx="1673352" cy="12801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3F2319"/>
                </a:solidFill>
                <a:latin typeface="Noto Sans CJK SC"/>
              </a:rPr>
              <a:t>反馈→新内容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22960" y="4553712"/>
            <a:ext cx="2926080" cy="38404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800" b="1">
                <a:solidFill>
                  <a:srgbClr val="9D1816"/>
                </a:solidFill>
                <a:latin typeface="Noto Serif CJK SC"/>
              </a:rPr>
              <a:t>一个真实故事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886200" y="4498848"/>
            <a:ext cx="731520" cy="4572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2700" b="1">
                <a:solidFill>
                  <a:srgbClr val="DAA63E"/>
                </a:solidFill>
                <a:latin typeface="Noto Sans CJK SC"/>
              </a:rPr>
              <a:t>→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617720" y="4553712"/>
            <a:ext cx="2926080" cy="38404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800" b="1">
                <a:solidFill>
                  <a:srgbClr val="9D1816"/>
                </a:solidFill>
                <a:latin typeface="Noto Serif CJK SC"/>
              </a:rPr>
              <a:t>全球1000种表达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699248" y="4498848"/>
            <a:ext cx="731520" cy="4572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2700" b="1">
                <a:solidFill>
                  <a:srgbClr val="DAA63E"/>
                </a:solidFill>
                <a:latin typeface="Noto Sans CJK SC"/>
              </a:rPr>
              <a:t>→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458200" y="4553712"/>
            <a:ext cx="2743200" cy="38404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800" b="1">
                <a:solidFill>
                  <a:srgbClr val="9D1816"/>
                </a:solidFill>
                <a:latin typeface="Noto Serif CJK SC"/>
              </a:rPr>
              <a:t>持续增长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22960" y="5349240"/>
            <a:ext cx="10515600" cy="38404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400" b="1">
                <a:solidFill>
                  <a:srgbClr val="3F2319"/>
                </a:solidFill>
                <a:latin typeface="Noto Sans CJK SC"/>
              </a:rPr>
              <a:t>Xavvi不是单一渠道，而是一套“文化内容 → 全球创作者 → 消费增长”的AI机制。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48640" y="6455664"/>
            <a:ext cx="84124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800" b="0">
                <a:solidFill>
                  <a:srgbClr val="73523C"/>
                </a:solidFill>
                <a:latin typeface="Noto Sans CJK SC"/>
              </a:rPr>
              <a:t>中国老字号破冰之旅｜百年桂发祥 · AI开新局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800" b="1">
                <a:solidFill>
                  <a:srgbClr val="9D1816"/>
                </a:solidFill>
                <a:latin typeface="Noto Sans CJK SC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1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137160"/>
            <a:ext cx="11917375" cy="658368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28600" y="228600"/>
            <a:ext cx="11734495" cy="640080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-1371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229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7830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7432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0332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6344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6235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58368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54380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50392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46404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4241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3842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23444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93192"/>
            <a:ext cx="411480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1">
                <a:solidFill>
                  <a:srgbClr val="9D1816"/>
                </a:solidFill>
                <a:latin typeface="Noto Sans CJK SC"/>
              </a:rPr>
              <a:t>第五场景 · 春节21天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18520" y="374904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1000" b="1">
                <a:solidFill>
                  <a:srgbClr val="9D1816"/>
                </a:solidFill>
                <a:latin typeface="Noto Sans CJK SC"/>
              </a:rPr>
              <a:t>08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92" y="713232"/>
            <a:ext cx="10881360" cy="5943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2700" b="1">
                <a:solidFill>
                  <a:srgbClr val="3F2319"/>
                </a:solidFill>
                <a:latin typeface="Noto Serif CJK SC"/>
              </a:rPr>
              <a:t>2月6日为核心爆点：预热—爆发—扩散—沉淀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1307592"/>
            <a:ext cx="10789920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73523C"/>
                </a:solidFill>
                <a:latin typeface="Noto Sans CJK SC"/>
              </a:rPr>
              <a:t>让春节不只是一天，而是一场完整的美国市场破冰战。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064240" y="91440"/>
            <a:ext cx="0" cy="118506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10899648" y="190195"/>
            <a:ext cx="329184" cy="408188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873313" y="361370"/>
            <a:ext cx="381853" cy="59253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952317" y="572048"/>
            <a:ext cx="223845" cy="52669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932566" y="275783"/>
            <a:ext cx="263347" cy="1645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9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594592" y="164592"/>
            <a:ext cx="0" cy="85587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11475720" y="235915"/>
            <a:ext cx="237744" cy="294802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456700" y="359542"/>
            <a:ext cx="275783" cy="42793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1513759" y="511698"/>
            <a:ext cx="161665" cy="38039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1499494" y="297728"/>
            <a:ext cx="190195" cy="1188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520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31520" y="1783080"/>
            <a:ext cx="1463040" cy="420624"/>
          </a:xfrm>
          <a:prstGeom prst="round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31520" y="1792224"/>
            <a:ext cx="1463040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100" b="1">
                <a:solidFill>
                  <a:srgbClr val="FFFCF0"/>
                </a:solidFill>
                <a:latin typeface="Noto Serif CJK SC"/>
              </a:rPr>
              <a:t>1/18—1/31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423160" y="1792224"/>
            <a:ext cx="914400" cy="3657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600" b="1">
                <a:solidFill>
                  <a:srgbClr val="9D1816"/>
                </a:solidFill>
                <a:latin typeface="Noto Serif CJK SC"/>
              </a:rPr>
              <a:t>预热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429000" y="1792224"/>
            <a:ext cx="7635240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3F2319"/>
                </a:solidFill>
                <a:latin typeface="Noto Sans CJK SC"/>
              </a:rPr>
              <a:t>百年故事发布
达人预热
文化节倒计时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31520" y="2807208"/>
            <a:ext cx="1463040" cy="420624"/>
          </a:xfrm>
          <a:prstGeom prst="round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31520" y="2816352"/>
            <a:ext cx="1463040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100" b="1">
                <a:solidFill>
                  <a:srgbClr val="FFFCF0"/>
                </a:solidFill>
                <a:latin typeface="Noto Serif CJK SC"/>
              </a:rPr>
              <a:t>2/1—2/7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423160" y="2816352"/>
            <a:ext cx="914400" cy="3657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600" b="1">
                <a:solidFill>
                  <a:srgbClr val="9D1816"/>
                </a:solidFill>
                <a:latin typeface="Noto Serif CJK SC"/>
              </a:rPr>
              <a:t>爆发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429000" y="2816352"/>
            <a:ext cx="7635240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3F2319"/>
                </a:solidFill>
                <a:latin typeface="Noto Sans CJK SC"/>
              </a:rPr>
              <a:t>代表团赴美
文化节
旗舰店
THE FIRST BITE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31520" y="3831336"/>
            <a:ext cx="1463040" cy="420624"/>
          </a:xfrm>
          <a:prstGeom prst="round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31520" y="3840480"/>
            <a:ext cx="1463040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100" b="1">
                <a:solidFill>
                  <a:srgbClr val="FFFCF0"/>
                </a:solidFill>
                <a:latin typeface="Noto Serif CJK SC"/>
              </a:rPr>
              <a:t>2/8—2/14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423160" y="3840480"/>
            <a:ext cx="914400" cy="3657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600" b="1">
                <a:solidFill>
                  <a:srgbClr val="9D1816"/>
                </a:solidFill>
                <a:latin typeface="Noto Serif CJK SC"/>
              </a:rPr>
              <a:t>扩散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429000" y="3840480"/>
            <a:ext cx="7635240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3F2319"/>
                </a:solidFill>
                <a:latin typeface="Noto Sans CJK SC"/>
              </a:rPr>
              <a:t>达人探店
用户UGC
春节礼赠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31520" y="4855464"/>
            <a:ext cx="1463040" cy="420624"/>
          </a:xfrm>
          <a:prstGeom prst="round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31520" y="4864608"/>
            <a:ext cx="1463040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100" b="1">
                <a:solidFill>
                  <a:srgbClr val="FFFCF0"/>
                </a:solidFill>
                <a:latin typeface="Noto Serif CJK SC"/>
              </a:rPr>
              <a:t>2/15—2/28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423160" y="4864608"/>
            <a:ext cx="914400" cy="3657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600" b="1">
                <a:solidFill>
                  <a:srgbClr val="9D1816"/>
                </a:solidFill>
                <a:latin typeface="Noto Serif CJK SC"/>
              </a:rPr>
              <a:t>沉淀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429000" y="4864608"/>
            <a:ext cx="7635240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3F2319"/>
                </a:solidFill>
                <a:latin typeface="Noto Sans CJK SC"/>
              </a:rPr>
              <a:t>复购
企业礼赠
达人接力
数据复盘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22960" y="5504688"/>
            <a:ext cx="10515600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300" b="1">
                <a:solidFill>
                  <a:srgbClr val="9D1816"/>
                </a:solidFill>
                <a:latin typeface="Noto Serif CJK SC"/>
              </a:rPr>
              <a:t>核心爆发日：2027年2月6日 · 农历正月初一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48640" y="6455664"/>
            <a:ext cx="84124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800" b="0">
                <a:solidFill>
                  <a:srgbClr val="73523C"/>
                </a:solidFill>
                <a:latin typeface="Noto Sans CJK SC"/>
              </a:rPr>
              <a:t>中国老字号破冰之旅｜百年桂发祥 · AI开新局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800" b="1">
                <a:solidFill>
                  <a:srgbClr val="9D1816"/>
                </a:solidFill>
                <a:latin typeface="Noto Sans CJK SC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1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137160"/>
            <a:ext cx="11917375" cy="658368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28600" y="228600"/>
            <a:ext cx="11734495" cy="640080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-1371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229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7830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7432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0332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6344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6235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58368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54380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50392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46404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4241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3842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23444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93192"/>
            <a:ext cx="411480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1">
                <a:solidFill>
                  <a:srgbClr val="9D1816"/>
                </a:solidFill>
                <a:latin typeface="Noto Sans CJK SC"/>
              </a:rPr>
              <a:t>第六场景 · 商业闭环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18520" y="374904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1000" b="1">
                <a:solidFill>
                  <a:srgbClr val="9D1816"/>
                </a:solidFill>
                <a:latin typeface="Noto Sans CJK SC"/>
              </a:rPr>
              <a:t>09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92" y="713232"/>
            <a:ext cx="10881360" cy="5943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2700" b="1">
                <a:solidFill>
                  <a:srgbClr val="3F2319"/>
                </a:solidFill>
                <a:latin typeface="Noto Serif CJK SC"/>
              </a:rPr>
              <a:t>文化节负责“人”，旗舰店负责“货”，Xavvi负责“持续增长”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1307592"/>
            <a:ext cx="10789920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200" b="0">
                <a:solidFill>
                  <a:srgbClr val="73523C"/>
                </a:solidFill>
                <a:latin typeface="Noto Sans CJK SC"/>
              </a:rPr>
              <a:t>一次文化事件，最终沉淀为一个可以长期经营的全球品牌系统。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064240" y="91440"/>
            <a:ext cx="0" cy="118506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10899648" y="190195"/>
            <a:ext cx="329184" cy="408188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873313" y="361370"/>
            <a:ext cx="381853" cy="59253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952317" y="572048"/>
            <a:ext cx="223845" cy="52669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932566" y="275783"/>
            <a:ext cx="263347" cy="1645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9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594592" y="164592"/>
            <a:ext cx="0" cy="85587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11475720" y="235915"/>
            <a:ext cx="237744" cy="294802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456700" y="359542"/>
            <a:ext cx="275783" cy="42793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1513759" y="511698"/>
            <a:ext cx="161665" cy="38039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1499494" y="297728"/>
            <a:ext cx="190195" cy="1188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520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sp>
        <p:nvSpPr>
          <p:cNvPr id="35" name="Oval 34"/>
          <p:cNvSpPr/>
          <p:nvPr/>
        </p:nvSpPr>
        <p:spPr>
          <a:xfrm>
            <a:off x="5385816" y="1133856"/>
            <a:ext cx="1426464" cy="786384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440680" y="1371600"/>
            <a:ext cx="1316736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200" b="1">
                <a:solidFill>
                  <a:srgbClr val="FFFCF0"/>
                </a:solidFill>
                <a:latin typeface="Noto Serif CJK SC"/>
              </a:rPr>
              <a:t>文化节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67528" y="1911096"/>
            <a:ext cx="146304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73523C"/>
                </a:solidFill>
                <a:latin typeface="Noto Sans CJK SC"/>
              </a:rPr>
              <a:t>造势</a:t>
            </a:r>
          </a:p>
        </p:txBody>
      </p:sp>
      <p:sp>
        <p:nvSpPr>
          <p:cNvPr id="38" name="Oval 37"/>
          <p:cNvSpPr/>
          <p:nvPr/>
        </p:nvSpPr>
        <p:spPr>
          <a:xfrm>
            <a:off x="7761496" y="2025395"/>
            <a:ext cx="1426464" cy="786384"/>
          </a:xfrm>
          <a:prstGeom prst="ellipse">
            <a:avLst/>
          </a:prstGeom>
          <a:solidFill>
            <a:srgbClr val="37533A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16360" y="2263140"/>
            <a:ext cx="1316736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200" b="1">
                <a:solidFill>
                  <a:srgbClr val="FFFCF0"/>
                </a:solidFill>
                <a:latin typeface="Noto Serif CJK SC"/>
              </a:rPr>
              <a:t>旗舰店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43208" y="2802636"/>
            <a:ext cx="146304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73523C"/>
                </a:solidFill>
                <a:latin typeface="Noto Sans CJK SC"/>
              </a:rPr>
              <a:t>承接</a:t>
            </a:r>
          </a:p>
        </p:txBody>
      </p:sp>
      <p:sp>
        <p:nvSpPr>
          <p:cNvPr id="41" name="Oval 40"/>
          <p:cNvSpPr/>
          <p:nvPr/>
        </p:nvSpPr>
        <p:spPr>
          <a:xfrm>
            <a:off x="7761496" y="3808476"/>
            <a:ext cx="1426464" cy="786384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816360" y="4046220"/>
            <a:ext cx="1316736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200" b="1">
                <a:solidFill>
                  <a:srgbClr val="FFFCF0"/>
                </a:solidFill>
                <a:latin typeface="Noto Serif CJK SC"/>
              </a:rPr>
              <a:t>全球达人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743208" y="4585716"/>
            <a:ext cx="146304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73523C"/>
                </a:solidFill>
                <a:latin typeface="Noto Sans CJK SC"/>
              </a:rPr>
              <a:t>传播</a:t>
            </a:r>
          </a:p>
        </p:txBody>
      </p:sp>
      <p:sp>
        <p:nvSpPr>
          <p:cNvPr id="44" name="Oval 43"/>
          <p:cNvSpPr/>
          <p:nvPr/>
        </p:nvSpPr>
        <p:spPr>
          <a:xfrm>
            <a:off x="5385816" y="4700016"/>
            <a:ext cx="1426464" cy="786384"/>
          </a:xfrm>
          <a:prstGeom prst="ellipse">
            <a:avLst/>
          </a:prstGeom>
          <a:solidFill>
            <a:srgbClr val="37533A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440680" y="4937760"/>
            <a:ext cx="1316736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200" b="1">
                <a:solidFill>
                  <a:srgbClr val="FFFCF0"/>
                </a:solidFill>
                <a:latin typeface="Noto Serif CJK SC"/>
              </a:rPr>
              <a:t>社媒内容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67528" y="5477256"/>
            <a:ext cx="146304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73523C"/>
                </a:solidFill>
                <a:latin typeface="Noto Sans CJK SC"/>
              </a:rPr>
              <a:t>触达</a:t>
            </a:r>
          </a:p>
        </p:txBody>
      </p:sp>
      <p:sp>
        <p:nvSpPr>
          <p:cNvPr id="47" name="Oval 46"/>
          <p:cNvSpPr/>
          <p:nvPr/>
        </p:nvSpPr>
        <p:spPr>
          <a:xfrm>
            <a:off x="3010135" y="3808476"/>
            <a:ext cx="1426464" cy="786384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064999" y="4046220"/>
            <a:ext cx="1316736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200" b="1">
                <a:solidFill>
                  <a:srgbClr val="FFFCF0"/>
                </a:solidFill>
                <a:latin typeface="Noto Serif CJK SC"/>
              </a:rPr>
              <a:t>消费者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991847" y="4585716"/>
            <a:ext cx="146304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73523C"/>
                </a:solidFill>
                <a:latin typeface="Noto Sans CJK SC"/>
              </a:rPr>
              <a:t>体验</a:t>
            </a:r>
          </a:p>
        </p:txBody>
      </p:sp>
      <p:sp>
        <p:nvSpPr>
          <p:cNvPr id="50" name="Oval 49"/>
          <p:cNvSpPr/>
          <p:nvPr/>
        </p:nvSpPr>
        <p:spPr>
          <a:xfrm>
            <a:off x="3010135" y="2025395"/>
            <a:ext cx="1426464" cy="786384"/>
          </a:xfrm>
          <a:prstGeom prst="ellipse">
            <a:avLst/>
          </a:prstGeom>
          <a:solidFill>
            <a:srgbClr val="37533A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064999" y="2263140"/>
            <a:ext cx="1316736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200" b="1">
                <a:solidFill>
                  <a:srgbClr val="FFFCF0"/>
                </a:solidFill>
                <a:latin typeface="Noto Serif CJK SC"/>
              </a:rPr>
              <a:t>复购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991847" y="2802636"/>
            <a:ext cx="146304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73523C"/>
                </a:solidFill>
                <a:latin typeface="Noto Sans CJK SC"/>
              </a:rPr>
              <a:t>增长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22960" y="5742432"/>
            <a:ext cx="10515600" cy="3657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700" b="1">
                <a:solidFill>
                  <a:srgbClr val="9D1816"/>
                </a:solidFill>
                <a:latin typeface="Noto Serif CJK SC"/>
              </a:rPr>
              <a:t>文化 → 内容 → 达人 → 体验 → 购买 → 复购 → 新内容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8640" y="6455664"/>
            <a:ext cx="84124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800" b="0">
                <a:solidFill>
                  <a:srgbClr val="73523C"/>
                </a:solidFill>
                <a:latin typeface="Noto Sans CJK SC"/>
              </a:rPr>
              <a:t>中国老字号破冰之旅｜百年桂发祥 · AI开新局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800" b="1">
                <a:solidFill>
                  <a:srgbClr val="9D1816"/>
                </a:solidFill>
                <a:latin typeface="Noto Sans CJK SC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6610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137160"/>
            <a:ext cx="11917375" cy="658368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28600" y="228600"/>
            <a:ext cx="11734495" cy="6400800"/>
          </a:xfrm>
          <a:prstGeom prst="rect">
            <a:avLst/>
          </a:prstGeom>
          <a:noFill/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371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7830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7432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70332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6344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562356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58368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54380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50392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46404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42416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384280" y="6291072"/>
            <a:ext cx="914400" cy="347472"/>
          </a:xfrm>
          <a:prstGeom prst="ellipse">
            <a:avLst/>
          </a:prstGeom>
          <a:solidFill>
            <a:srgbClr val="9D1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2344400" y="6291072"/>
            <a:ext cx="914400" cy="347472"/>
          </a:xfrm>
          <a:prstGeom prst="ellipse">
            <a:avLst/>
          </a:prstGeom>
          <a:solidFill>
            <a:srgbClr val="BC4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822960" y="164592"/>
            <a:ext cx="0" cy="164592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94360" y="301751"/>
            <a:ext cx="457200" cy="566928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57784" y="539496"/>
            <a:ext cx="530352" cy="82296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67512" y="832103"/>
            <a:ext cx="310896" cy="73152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20624"/>
            <a:ext cx="36576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000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018519" y="73152"/>
            <a:ext cx="0" cy="131673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0835640" y="182880"/>
            <a:ext cx="365760" cy="453542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806379" y="373075"/>
            <a:ext cx="424281" cy="65836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894161" y="607161"/>
            <a:ext cx="248716" cy="58521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72215" y="277977"/>
            <a:ext cx="292608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800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544300" y="457200"/>
            <a:ext cx="0" cy="82296"/>
          </a:xfrm>
          <a:prstGeom prst="line">
            <a:avLst/>
          </a:prstGeom>
          <a:ln w="1270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11430000" y="525780"/>
            <a:ext cx="228600" cy="283464"/>
          </a:xfrm>
          <a:prstGeom prst="ellipse">
            <a:avLst/>
          </a:prstGeom>
          <a:solidFill>
            <a:srgbClr val="9D1816"/>
          </a:solidFill>
          <a:ln>
            <a:solidFill>
              <a:srgbClr val="DAA6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1411712" y="644652"/>
            <a:ext cx="265176" cy="41148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466576" y="790956"/>
            <a:ext cx="155448" cy="36576"/>
          </a:xfrm>
          <a:prstGeom prst="rect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1452860" y="585216"/>
            <a:ext cx="182880" cy="1143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500" b="1">
                <a:solidFill>
                  <a:srgbClr val="DAA63E"/>
                </a:solidFill>
                <a:latin typeface="Noto Serif CJK SC"/>
              </a:rPr>
              <a:t>福</a:t>
            </a:r>
          </a:p>
        </p:txBody>
      </p:sp>
      <p:sp>
        <p:nvSpPr>
          <p:cNvPr id="34" name="Oval 33"/>
          <p:cNvSpPr/>
          <p:nvPr/>
        </p:nvSpPr>
        <p:spPr>
          <a:xfrm>
            <a:off x="640080" y="5625846"/>
            <a:ext cx="555498" cy="344408"/>
          </a:xfrm>
          <a:prstGeom prst="ellipse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010412" y="5440680"/>
            <a:ext cx="715975" cy="443904"/>
          </a:xfrm>
          <a:prstGeom prst="ellipse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504188" y="5625846"/>
            <a:ext cx="592531" cy="367369"/>
          </a:xfrm>
          <a:prstGeom prst="ellipse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812798" y="5749290"/>
            <a:ext cx="432054" cy="267873"/>
          </a:xfrm>
          <a:prstGeom prst="ellipse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784080" y="5470398"/>
            <a:ext cx="555498" cy="344408"/>
          </a:xfrm>
          <a:prstGeom prst="ellipse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154411" y="5285232"/>
            <a:ext cx="715975" cy="443904"/>
          </a:xfrm>
          <a:prstGeom prst="ellipse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648188" y="5470398"/>
            <a:ext cx="592531" cy="367369"/>
          </a:xfrm>
          <a:prstGeom prst="ellipse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956798" y="5593842"/>
            <a:ext cx="432054" cy="267873"/>
          </a:xfrm>
          <a:prstGeom prst="ellipse">
            <a:avLst/>
          </a:prstGeom>
          <a:solidFill>
            <a:srgbClr val="DAA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658368"/>
            <a:ext cx="10972800" cy="43891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2200" b="1">
                <a:solidFill>
                  <a:srgbClr val="DAA63E"/>
                </a:solidFill>
                <a:latin typeface="Noto Serif CJK SC"/>
              </a:rPr>
              <a:t>中国老字号破冰之旅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94360" y="1234440"/>
            <a:ext cx="10972800" cy="6583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3500" b="1">
                <a:solidFill>
                  <a:srgbClr val="FFFCF0"/>
                </a:solidFill>
                <a:latin typeface="Noto Serif CJK SC"/>
              </a:rPr>
              <a:t>百年桂发祥 · AI开新局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4360" y="2011680"/>
            <a:ext cx="10972800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600" b="1">
                <a:solidFill>
                  <a:srgbClr val="DAA63E"/>
                </a:solidFill>
                <a:latin typeface="Noto Sans CJK SC"/>
              </a:rPr>
              <a:t>2027 春节美国全球文化破冰行动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3703320" y="2651760"/>
            <a:ext cx="4782312" cy="0"/>
          </a:xfrm>
          <a:prstGeom prst="line">
            <a:avLst/>
          </a:prstGeom>
          <a:ln w="19050">
            <a:solidFill>
              <a:srgbClr val="DAA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40080" y="2971800"/>
            <a:ext cx="10881360" cy="4572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800" b="1">
                <a:solidFill>
                  <a:srgbClr val="FFFCF0"/>
                </a:solidFill>
                <a:latin typeface="Noto Serif CJK SC"/>
              </a:rPr>
              <a:t>文旅文化节  ×  美国旗舰店  ×  欧美全球达人  ×  Xavvi AI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0080" y="3675887"/>
            <a:ext cx="10881360" cy="4114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2000" b="1">
                <a:solidFill>
                  <a:srgbClr val="FFFCF0"/>
                </a:solidFill>
                <a:latin typeface="Noto Serif CJK SC"/>
              </a:rPr>
              <a:t>百年只有一次。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0080" y="4251960"/>
            <a:ext cx="10881360" cy="53035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2400" b="1">
                <a:solidFill>
                  <a:srgbClr val="DAA63E"/>
                </a:solidFill>
                <a:latin typeface="Noto Serif CJK SC"/>
              </a:rPr>
              <a:t>让100周年，从“庆典”变成“全球品牌开局”。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0080" y="4919472"/>
            <a:ext cx="10881360" cy="38404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800" b="1">
                <a:solidFill>
                  <a:srgbClr val="FFFCF0"/>
                </a:solidFill>
                <a:latin typeface="Noto Serif CJK SC"/>
              </a:rPr>
              <a:t>从天津十八街，到全世界。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0080" y="5358384"/>
            <a:ext cx="10881360" cy="38404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1600" b="1">
                <a:solidFill>
                  <a:srgbClr val="DAA63E"/>
                </a:solidFill>
                <a:latin typeface="Noto Serif CJK SC"/>
              </a:rPr>
              <a:t>让一百年的中国味道，被全世界看见。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